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Nunito"/>
      <p:regular r:id="rId32"/>
      <p:bold r:id="rId33"/>
      <p:italic r:id="rId34"/>
      <p:boldItalic r:id="rId35"/>
    </p:embeddedFont>
    <p:embeddedFont>
      <p:font typeface="Constantia"/>
      <p:regular r:id="rId36"/>
      <p:bold r:id="rId37"/>
      <p:italic r:id="rId38"/>
      <p:boldItalic r:id="rId39"/>
    </p:embeddedFont>
    <p:embeddedFont>
      <p:font typeface="Average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verage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unito-bold.fntdata"/><Relationship Id="rId10" Type="http://schemas.openxmlformats.org/officeDocument/2006/relationships/slide" Target="slides/slide5.xml"/><Relationship Id="rId32" Type="http://schemas.openxmlformats.org/officeDocument/2006/relationships/font" Target="fonts/Nunito-regular.fntdata"/><Relationship Id="rId13" Type="http://schemas.openxmlformats.org/officeDocument/2006/relationships/slide" Target="slides/slide8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7.xml"/><Relationship Id="rId34" Type="http://schemas.openxmlformats.org/officeDocument/2006/relationships/font" Target="fonts/Nunito-italic.fntdata"/><Relationship Id="rId15" Type="http://schemas.openxmlformats.org/officeDocument/2006/relationships/slide" Target="slides/slide10.xml"/><Relationship Id="rId37" Type="http://schemas.openxmlformats.org/officeDocument/2006/relationships/font" Target="fonts/Constantia-bold.fntdata"/><Relationship Id="rId14" Type="http://schemas.openxmlformats.org/officeDocument/2006/relationships/slide" Target="slides/slide9.xml"/><Relationship Id="rId36" Type="http://schemas.openxmlformats.org/officeDocument/2006/relationships/font" Target="fonts/Constantia-regular.fntdata"/><Relationship Id="rId17" Type="http://schemas.openxmlformats.org/officeDocument/2006/relationships/slide" Target="slides/slide12.xml"/><Relationship Id="rId39" Type="http://schemas.openxmlformats.org/officeDocument/2006/relationships/font" Target="fonts/Constantia-boldItalic.fntdata"/><Relationship Id="rId16" Type="http://schemas.openxmlformats.org/officeDocument/2006/relationships/slide" Target="slides/slide11.xml"/><Relationship Id="rId38" Type="http://schemas.openxmlformats.org/officeDocument/2006/relationships/font" Target="fonts/Constantia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 + All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f17438d5f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f17438d5f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cde9220c6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cde9220c6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cde9220c6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cde9220c6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Blake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de9220c6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de9220c6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blake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cde9220c6f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cde9220c6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blake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de9220c6f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de9220c6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½ Blake + Holden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de9220c6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cde9220c6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cde9220c6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cde9220c6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-Holden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de9220c6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de9220c6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-Holden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f17438d5f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6f17438d5f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-Holden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f17438d5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f17438d5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de9220c6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cde9220c6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 pump system as well her</a:t>
            </a:r>
            <a:r>
              <a:rPr lang="en"/>
              <a:t>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-Cayden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f17438d5f_3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6f17438d5f_3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-Cayden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de9220c6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cde9220c6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6f17438d5f_3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6f17438d5f_3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-Chase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6f17438d5f_3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6f17438d5f_3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-Chase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de9220c6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de9220c6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-Tejal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de9220c6f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de9220c6f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-Tejal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6f17438d5f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6f17438d5f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de9220c6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de9220c6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6f17438d5f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6f17438d5f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-Chase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6f17438d5f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6f17438d5f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-Chase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f17438d5f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f17438d5f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-Tejal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f17438d5f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f17438d5f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-Tejal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f17438d5f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f17438d5f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-Tejal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7t7r40JKNub9W1dhThUeWkhwuhT--oYz/view" TargetMode="External"/><Relationship Id="rId4" Type="http://schemas.openxmlformats.org/officeDocument/2006/relationships/image" Target="../media/image1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Nurture Autonomous Plant Care System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1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Sddec24-16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Chase O’Connell, Cameron Jones, Cayden Kelley, Blake Hardy,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Tejal Devshetwar, Holden Brown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Standards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446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2286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IEEE 802.11ac WiFi Standard: The most 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2286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common wifi standard today.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2286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IEEE 1451: Standard for smart transducer interface for sensors and actuators.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2286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IP55 rating for dust and water resistance on device enclosure.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2286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OWASP: Apply to open web applications </a:t>
            </a: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principals to protect against common vulnerabilities.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325" y="38157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style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45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Waterfall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main software and hardware components can be developed in parallel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Integrate major components once completed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Agile or other methods would have likely </a:t>
            </a:r>
            <a:r>
              <a:rPr lang="en"/>
              <a:t>only</a:t>
            </a:r>
            <a:r>
              <a:rPr lang="en"/>
              <a:t> resulted in additional overhead with no significant benefit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500" y="1454375"/>
            <a:ext cx="3971700" cy="223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Choices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 Pico 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Small 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cost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power/heat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Wireless communication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library support/popular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Drawbacks and relevant limitations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native modbus support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Limited built in power options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considered controllers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Pi4/zero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Arduino mkr1010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single option offered every desired feature.</a:t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8750" y="445023"/>
            <a:ext cx="4673549" cy="210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Moisture</a:t>
            </a:r>
            <a:r>
              <a:rPr lang="en"/>
              <a:t> and Temperature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Simple test bed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Easy to use and provides useful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I2C communication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NPK sensor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challenging to utilize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Limited options available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Rs485</a:t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475" y="173825"/>
            <a:ext cx="3319374" cy="2491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475" y="2665075"/>
            <a:ext cx="3090969" cy="25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</a:t>
            </a:r>
            <a:r>
              <a:rPr lang="en"/>
              <a:t>/ </a:t>
            </a:r>
            <a:r>
              <a:rPr lang="en"/>
              <a:t>languages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11700" y="1152475"/>
            <a:ext cx="65349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MicroPython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Easy integration with the pi zero</a:t>
            </a:r>
            <a:endParaRPr sz="18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Well supported by free libraries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MongoDB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Easy environment setup and offers a lot of flexibility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Node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Communication between MongoDB and users.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 Native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Live &amp; hot reloading feature allows faster UI development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JavaScript across frontend and backend 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Cross platform app development possible for iOS and Android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1221" y="0"/>
            <a:ext cx="1683050" cy="171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7213" y="3314438"/>
            <a:ext cx="1831075" cy="164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06000" y="1713849"/>
            <a:ext cx="2538000" cy="15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Features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Demo</a:t>
            </a:r>
            <a:endParaRPr/>
          </a:p>
        </p:txBody>
      </p:sp>
      <p:pic>
        <p:nvPicPr>
          <p:cNvPr id="162" name="Google Shape;162;p29" title="Video Apr 20 2024, 11 50 52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2250" y="236700"/>
            <a:ext cx="2581576" cy="46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MongoDB Atlas cloud with Node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152475"/>
            <a:ext cx="460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Nested schema setup for easy management of users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has a list of plants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plant has a list of sensor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login user is stored within the app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MongoDB and Node are a match made in heaven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JavaScript native JSON handling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Asynchronous programming model</a:t>
            </a:r>
            <a:endParaRPr/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600" y="1017725"/>
            <a:ext cx="3836699" cy="262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2788" y="0"/>
            <a:ext cx="173842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229875"/>
            <a:ext cx="33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Create a device that automatically collects key soil nutrients.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Stores soil and user data on a backend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Mobile app for user interaction.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Websockets for real time communication.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Server has logic that sends commands to automatically water/fertilize plants when certain conditions are met.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8116" y="838500"/>
            <a:ext cx="4574609" cy="16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311700" y="316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pic>
        <p:nvPicPr>
          <p:cNvPr id="180" name="Google Shape;180;p32"/>
          <p:cNvPicPr preferRelativeResize="0"/>
          <p:nvPr/>
        </p:nvPicPr>
        <p:blipFill rotWithShape="1">
          <a:blip r:embed="rId3">
            <a:alphaModFix/>
          </a:blip>
          <a:srcRect b="2685" l="0" r="0" t="0"/>
          <a:stretch/>
        </p:blipFill>
        <p:spPr>
          <a:xfrm>
            <a:off x="995200" y="821425"/>
            <a:ext cx="7153449" cy="418745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2"/>
          <p:cNvSpPr txBox="1"/>
          <p:nvPr/>
        </p:nvSpPr>
        <p:spPr>
          <a:xfrm>
            <a:off x="5256648" y="1590708"/>
            <a:ext cx="26922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Nitrogen, Phosphorus, and Potassium Sensor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2" name="Google Shape;182;p32"/>
          <p:cNvSpPr/>
          <p:nvPr/>
        </p:nvSpPr>
        <p:spPr>
          <a:xfrm>
            <a:off x="2518209" y="2116162"/>
            <a:ext cx="1245900" cy="10140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3" name="Google Shape;183;p32"/>
          <p:cNvSpPr/>
          <p:nvPr/>
        </p:nvSpPr>
        <p:spPr>
          <a:xfrm>
            <a:off x="4706275" y="753500"/>
            <a:ext cx="3392400" cy="14670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4" name="Google Shape;184;p32"/>
          <p:cNvSpPr txBox="1"/>
          <p:nvPr/>
        </p:nvSpPr>
        <p:spPr>
          <a:xfrm>
            <a:off x="2593489" y="2394590"/>
            <a:ext cx="1152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RS485 to UART converter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5" name="Google Shape;185;p32"/>
          <p:cNvSpPr/>
          <p:nvPr/>
        </p:nvSpPr>
        <p:spPr>
          <a:xfrm>
            <a:off x="5142300" y="3294350"/>
            <a:ext cx="1381500" cy="667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6" name="Google Shape;186;p32"/>
          <p:cNvSpPr txBox="1"/>
          <p:nvPr/>
        </p:nvSpPr>
        <p:spPr>
          <a:xfrm>
            <a:off x="6484060" y="2396388"/>
            <a:ext cx="10524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Soil Moisture &amp; Temp. Sensor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7" name="Google Shape;187;p32"/>
          <p:cNvSpPr/>
          <p:nvPr/>
        </p:nvSpPr>
        <p:spPr>
          <a:xfrm>
            <a:off x="5912012" y="3866185"/>
            <a:ext cx="1381500" cy="8577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1748799" y="4087105"/>
            <a:ext cx="1381500" cy="8577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9" name="Google Shape;189;p32"/>
          <p:cNvSpPr txBox="1"/>
          <p:nvPr/>
        </p:nvSpPr>
        <p:spPr>
          <a:xfrm>
            <a:off x="7096183" y="3811869"/>
            <a:ext cx="10524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Water Pumps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0" name="Google Shape;190;p32"/>
          <p:cNvSpPr/>
          <p:nvPr/>
        </p:nvSpPr>
        <p:spPr>
          <a:xfrm>
            <a:off x="5042100" y="2234935"/>
            <a:ext cx="1381500" cy="8577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1" name="Google Shape;191;p32"/>
          <p:cNvSpPr/>
          <p:nvPr/>
        </p:nvSpPr>
        <p:spPr>
          <a:xfrm>
            <a:off x="1748800" y="3321650"/>
            <a:ext cx="1381500" cy="667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1225972" y="3012490"/>
            <a:ext cx="10524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Relays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93" name="Google Shape;193;p32"/>
          <p:cNvCxnSpPr/>
          <p:nvPr/>
        </p:nvCxnSpPr>
        <p:spPr>
          <a:xfrm>
            <a:off x="1125478" y="1422237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32"/>
          <p:cNvSpPr txBox="1"/>
          <p:nvPr/>
        </p:nvSpPr>
        <p:spPr>
          <a:xfrm>
            <a:off x="1361868" y="1235206"/>
            <a:ext cx="9165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Ground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95" name="Google Shape;195;p32"/>
          <p:cNvCxnSpPr/>
          <p:nvPr/>
        </p:nvCxnSpPr>
        <p:spPr>
          <a:xfrm>
            <a:off x="1125478" y="1568567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32"/>
          <p:cNvSpPr txBox="1"/>
          <p:nvPr/>
        </p:nvSpPr>
        <p:spPr>
          <a:xfrm>
            <a:off x="1361868" y="1381549"/>
            <a:ext cx="9165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12 V Power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97" name="Google Shape;197;p32"/>
          <p:cNvCxnSpPr/>
          <p:nvPr/>
        </p:nvCxnSpPr>
        <p:spPr>
          <a:xfrm>
            <a:off x="1125478" y="1724127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32"/>
          <p:cNvSpPr txBox="1"/>
          <p:nvPr/>
        </p:nvSpPr>
        <p:spPr>
          <a:xfrm>
            <a:off x="1361875" y="1553236"/>
            <a:ext cx="916500" cy="1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3.3 V Power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99" name="Google Shape;199;p32"/>
          <p:cNvCxnSpPr/>
          <p:nvPr/>
        </p:nvCxnSpPr>
        <p:spPr>
          <a:xfrm>
            <a:off x="1125478" y="1885108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2"/>
          <p:cNvSpPr txBox="1"/>
          <p:nvPr/>
        </p:nvSpPr>
        <p:spPr>
          <a:xfrm>
            <a:off x="1361877" y="1706500"/>
            <a:ext cx="11526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Pico Power Out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01" name="Google Shape;201;p32"/>
          <p:cNvCxnSpPr/>
          <p:nvPr/>
        </p:nvCxnSpPr>
        <p:spPr>
          <a:xfrm>
            <a:off x="1125478" y="2031438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" name="Google Shape;202;p32"/>
          <p:cNvSpPr txBox="1"/>
          <p:nvPr/>
        </p:nvSpPr>
        <p:spPr>
          <a:xfrm>
            <a:off x="1361874" y="1845500"/>
            <a:ext cx="15195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Switched 3.3V</a:t>
            </a: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 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03" name="Google Shape;203;p32"/>
          <p:cNvCxnSpPr/>
          <p:nvPr/>
        </p:nvCxnSpPr>
        <p:spPr>
          <a:xfrm>
            <a:off x="1125478" y="2177769"/>
            <a:ext cx="236400" cy="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2"/>
          <p:cNvSpPr txBox="1"/>
          <p:nvPr/>
        </p:nvSpPr>
        <p:spPr>
          <a:xfrm>
            <a:off x="1361875" y="2002150"/>
            <a:ext cx="11526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Communication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5" name="Google Shape;205;p32"/>
          <p:cNvSpPr/>
          <p:nvPr/>
        </p:nvSpPr>
        <p:spPr>
          <a:xfrm>
            <a:off x="4213040" y="3178507"/>
            <a:ext cx="397500" cy="3543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6" name="Google Shape;206;p32"/>
          <p:cNvSpPr/>
          <p:nvPr/>
        </p:nvSpPr>
        <p:spPr>
          <a:xfrm>
            <a:off x="4173000" y="2234925"/>
            <a:ext cx="477600" cy="9363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(***Put picture of actual hardware setup so far here, including relays, pump, NPK, RS485 converter, etc. Maybe the water </a:t>
            </a:r>
            <a:r>
              <a:rPr lang="en"/>
              <a:t>reservoir</a:t>
            </a:r>
            <a:r>
              <a:rPr lang="en"/>
              <a:t> too just to illustrate the idea***)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-***Might also want to include a screenshot of the sample data being read into the Pi Pico***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Enclosure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Justification: IPX5 Water Resistance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Custom PCB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Justification: Form Factor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Power Requirements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Barrel Jack + Wall Outlet Converter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Rechargeable</a:t>
            </a:r>
            <a:r>
              <a:rPr lang="en" sz="1500"/>
              <a:t> Battery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Buck Converter 12V to 3.3V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Signal Requirements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Trace Routing</a:t>
            </a:r>
            <a:endParaRPr sz="1500"/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275" y="1152475"/>
            <a:ext cx="3009900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Sensors</a:t>
            </a:r>
            <a:endParaRPr/>
          </a:p>
        </p:txBody>
      </p:sp>
      <p:sp>
        <p:nvSpPr>
          <p:cNvPr id="230" name="Google Shape;23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 Protocol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RS485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I2C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UART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Sensor Types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Ambient Light (PAR)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Ambient Humidity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Soil pH Level</a:t>
            </a:r>
            <a:endParaRPr/>
          </a:p>
        </p:txBody>
      </p:sp>
      <p:pic>
        <p:nvPicPr>
          <p:cNvPr id="231" name="Google Shape;2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6900" y="1024450"/>
            <a:ext cx="3165399" cy="30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features</a:t>
            </a:r>
            <a:endParaRPr/>
          </a:p>
        </p:txBody>
      </p:sp>
      <p:sp>
        <p:nvSpPr>
          <p:cNvPr id="237" name="Google Shape;237;p37"/>
          <p:cNvSpPr txBox="1"/>
          <p:nvPr>
            <p:ph idx="1" type="body"/>
          </p:nvPr>
        </p:nvSpPr>
        <p:spPr>
          <a:xfrm>
            <a:off x="311700" y="1152475"/>
            <a:ext cx="639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 between two users to share individual plant information.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Notifications &amp; user set reminders.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Graph full screen capabilities and detailed view.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Quick account creation with Google Gmail.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Websocket communication between the app and </a:t>
            </a:r>
            <a:r>
              <a:rPr lang="en"/>
              <a:t>Raspberry</a:t>
            </a:r>
            <a:r>
              <a:rPr lang="en"/>
              <a:t> Pi.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real time communication.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control of </a:t>
            </a:r>
            <a:r>
              <a:rPr lang="en"/>
              <a:t>dispensers.</a:t>
            </a:r>
            <a:endParaRPr/>
          </a:p>
        </p:txBody>
      </p:sp>
      <p:pic>
        <p:nvPicPr>
          <p:cNvPr id="238" name="Google Shape;23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0340" y="0"/>
            <a:ext cx="2433669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7"/>
          <p:cNvCxnSpPr/>
          <p:nvPr/>
        </p:nvCxnSpPr>
        <p:spPr>
          <a:xfrm flipH="1">
            <a:off x="7799675" y="1143775"/>
            <a:ext cx="540300" cy="48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37"/>
          <p:cNvSpPr txBox="1"/>
          <p:nvPr/>
        </p:nvSpPr>
        <p:spPr>
          <a:xfrm>
            <a:off x="7254125" y="776800"/>
            <a:ext cx="16314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Notifications</a:t>
            </a:r>
            <a:endParaRPr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Demographic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46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Hobbyist</a:t>
            </a:r>
            <a:r>
              <a:rPr lang="en"/>
              <a:t> gardeners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Middle end product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Trades absolute accuracy/precision for cost, still more </a:t>
            </a:r>
            <a:r>
              <a:rPr lang="en"/>
              <a:t>precise</a:t>
            </a:r>
            <a:r>
              <a:rPr lang="en"/>
              <a:t> than other products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possible demos: Farmers, Scientists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53934" l="0" r="0" t="0"/>
          <a:stretch/>
        </p:blipFill>
        <p:spPr>
          <a:xfrm>
            <a:off x="4898675" y="1152475"/>
            <a:ext cx="3576601" cy="14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Overview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Requirements-Physical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740725"/>
            <a:ext cx="417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Full Hardware Setup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Microcontroller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Sensors + Actuators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Water + Fertilizer Reservoirs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Plant Pot </a:t>
            </a:r>
            <a:r>
              <a:rPr lang="en" sz="1700"/>
              <a:t>Compatibility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Clip to Side of Pot</a:t>
            </a:r>
            <a:endParaRPr sz="1700"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6402" l="0" r="0" t="0"/>
          <a:stretch/>
        </p:blipFill>
        <p:spPr>
          <a:xfrm>
            <a:off x="5380800" y="1006937"/>
            <a:ext cx="2654326" cy="312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Requirements-Power Requirements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371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Wall Powered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nstantia"/>
              <a:buChar char="○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Meet all datasheet requirements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nstantia"/>
              <a:buChar char="○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12V NPK sensor, 3.3V Pi Pico, 3-5V soil sensor, etc.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Low Power 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nstantia"/>
              <a:buChar char="○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Sustainability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3650" y="1377775"/>
            <a:ext cx="2609000" cy="26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Requirements-UI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395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User friendly g</a:t>
            </a: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raphical representations of sensor data.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nstantia"/>
              <a:buChar char="○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Ability to view past sensor data.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User and plant creation.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Current Local weather.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8250" y="661263"/>
            <a:ext cx="202404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600" y="661263"/>
            <a:ext cx="195371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Requirements-UX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731325"/>
            <a:ext cx="368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Sensor readings should be updated once per hour.</a:t>
            </a: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 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User friendly design with intuitive functionality. Limited menuing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Efficient design enabling low load times.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937425"/>
            <a:ext cx="479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Size: 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1+ gallon(s) water </a:t>
            </a: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reservoir</a:t>
            </a: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 for multiple days of watering.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12+ Inch Pot Diameter Compatibility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Power: 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The device should be able to run without a charge for at least three days.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 sz="1800">
                <a:latin typeface="Constantia"/>
                <a:ea typeface="Constantia"/>
                <a:cs typeface="Constantia"/>
                <a:sym typeface="Constantia"/>
              </a:rPr>
              <a:t>Max load shall not exceed 3 Watts</a:t>
            </a:r>
            <a:endParaRPr sz="1800"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 sz="1800">
                <a:latin typeface="Constantia"/>
                <a:ea typeface="Constantia"/>
                <a:cs typeface="Constantia"/>
                <a:sym typeface="Constantia"/>
              </a:rPr>
              <a:t>Max idle load shall not exceed 0.5 Watts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Cost:</a:t>
            </a:r>
            <a:endParaRPr>
              <a:latin typeface="Constantia"/>
              <a:ea typeface="Constantia"/>
              <a:cs typeface="Constantia"/>
              <a:sym typeface="Constant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tantia"/>
              <a:buChar char="●"/>
            </a:pPr>
            <a:r>
              <a:rPr lang="en">
                <a:latin typeface="Constantia"/>
                <a:ea typeface="Constantia"/>
                <a:cs typeface="Constantia"/>
                <a:sym typeface="Constantia"/>
              </a:rPr>
              <a:t>The total material cost of the device should not exceed $300.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